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7" roundtripDataSignature="AMtx7miolxMOv57htok/eq/3P+HHizE4V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customschemas.google.com/relationships/presentationmetadata" Target="metadata"/><Relationship Id="rId2" Type="http://schemas.openxmlformats.org/officeDocument/2006/relationships/slideMaster" Target="slideMasters/slideMaster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Welcome to the 1</a:t>
            </a:r>
            <a:r>
              <a:rPr lang="en-US" sz="2000" b="0" strike="noStrike" baseline="30000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 course of elily project!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The aim of this unit is to get to know each other and to present you the team and the general aim of Module 1 of elily project entitled Health Literacy and communication skills.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79" name="Google Shape;17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3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4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4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5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6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6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63470acb2d_0_7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g63470acb2d_0_71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g63470acb2d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7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63470acb2d_0_6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g63470acb2d_0_63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g63470acb2d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1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3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3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4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4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4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5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8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9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9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0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1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1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2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3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3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3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4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4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4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4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4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8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9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9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0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1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1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"/>
          <p:cNvSpPr/>
          <p:nvPr/>
        </p:nvSpPr>
        <p:spPr>
          <a:xfrm>
            <a:off x="4391891" y="4502375"/>
            <a:ext cx="4752109" cy="2175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 algn="ctr">
              <a:buSzPts val="2800"/>
            </a:pPr>
            <a:r>
              <a:rPr lang="bg-BG" sz="2800" dirty="0">
                <a:latin typeface="Calibri"/>
                <a:ea typeface="Calibri"/>
                <a:cs typeface="Calibri"/>
                <a:sym typeface="Calibri"/>
              </a:rPr>
              <a:t>МОДУЛ 2</a:t>
            </a:r>
            <a:endParaRPr lang="bg-BG" sz="2800" dirty="0"/>
          </a:p>
          <a:p>
            <a:pPr lvl="0" algn="ctr">
              <a:buSzPts val="2800"/>
            </a:pPr>
            <a:r>
              <a:rPr lang="bg-BG" sz="2800" dirty="0">
                <a:latin typeface="Calibri"/>
                <a:ea typeface="Calibri"/>
                <a:cs typeface="Calibri"/>
                <a:sym typeface="Calibri"/>
              </a:rPr>
              <a:t>ДИГИТАЛНА ГРАМОТНОСТ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bg-BG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Безопасност и поверителност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8"/>
          <p:cNvSpPr/>
          <p:nvPr/>
        </p:nvSpPr>
        <p:spPr>
          <a:xfrm>
            <a:off x="1289160" y="5013000"/>
            <a:ext cx="7364880" cy="577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>
              <a:buSzPts val="3200"/>
            </a:pPr>
            <a:r>
              <a:rPr lang="bg-BG" sz="3200" dirty="0">
                <a:latin typeface="Calibri"/>
                <a:ea typeface="Calibri"/>
                <a:cs typeface="Calibri"/>
                <a:sym typeface="Calibri"/>
              </a:rPr>
              <a:t>БЛАГОДАРИМ ВИ ЗА ВНИМАНИЕТО!</a:t>
            </a:r>
            <a:endParaRPr lang="bg-BG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bg-BG" sz="2000" b="1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Значение</a:t>
            </a:r>
            <a:r>
              <a:rPr lang="en-US" sz="2000" b="1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Обикновено се свързва с установяване на контакт с нищо неподозиращи Интернет потребители чрез спам, социални мрежи и съмнителни реклами. Измамниците използват информация за техните жертви, до която са успели да достигнат, за да ги манипулират и получат техните данни за електронно банкиране, за кредитната карта или  друга ценна информация.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bg-BG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Как да се предпазите</a:t>
            </a:r>
            <a:r>
              <a:rPr lang="en-US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Разширение/приложение</a:t>
            </a:r>
            <a:r>
              <a:rPr lang="bg-BG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за</a:t>
            </a:r>
            <a:r>
              <a:rPr lang="bg-BG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блокиране на реклами (</a:t>
            </a:r>
            <a:r>
              <a:rPr lang="en-US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 blocking</a:t>
            </a:r>
            <a:r>
              <a:rPr lang="bg-BG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за браузъра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Web of Trust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разширение / приложение за блокиране на съмнителни уебсайтове; </a:t>
            </a: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Не се доверявайте на нищо, на което не бихте имали доверие ако се случи пред очите ви. </a:t>
            </a:r>
            <a:r>
              <a:rPr lang="bg-BG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Критичното мислене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е най-добрият ви приятел онлайн.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"/>
          <p:cNvSpPr/>
          <p:nvPr/>
        </p:nvSpPr>
        <p:spPr>
          <a:xfrm>
            <a:off x="864720" y="316244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Оналайн измама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bg-BG" sz="2000" b="1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Значение</a:t>
            </a:r>
            <a:r>
              <a:rPr lang="en-US" sz="2000" b="1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158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oto Sans Symbols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Това са всякакви видове злонамерен софтуер, с който може да се откраднат чувствителна или лична информация, да се пренасочи браузъра ви към опасни уеб сайтове или вашето устройство да се използва за атакуване на други устройства и разпространяване на още вируси.</a:t>
            </a:r>
          </a:p>
          <a:p>
            <a:pPr marL="216000" marR="0" lvl="0" indent="-16456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ts val="1800"/>
            </a:pPr>
            <a:r>
              <a:rPr lang="bg-BG" sz="1800" b="1" dirty="0"/>
              <a:t>Как да се предпазите:</a:t>
            </a:r>
            <a:endParaRPr lang="bg-BG" sz="1800" dirty="0"/>
          </a:p>
          <a:p>
            <a:pPr lvl="0">
              <a:buSzPts val="1800"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Антивирусни приложения за устройството 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вижте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Bitdefender Antivirus Free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dirty="0" smtClean="0"/>
              <a:t>Ад блокер (</a:t>
            </a:r>
            <a:r>
              <a:rPr lang="en-US" sz="1800" b="1" dirty="0" smtClean="0"/>
              <a:t>Ad Blocker </a:t>
            </a:r>
            <a:r>
              <a:rPr lang="bg-BG" sz="1800" dirty="0" smtClean="0"/>
              <a:t>за блокиране на реклами) или приложение за проверка на сайтове 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като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Web of Trust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за браузъра ви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Бъдете много внимателни с всички файлове, които сваляте на вашето устройство, независимо кой е източникът, особено ако дойдат неочаквано като имейл от приятел, с когото от много време не поддържате връзка.</a:t>
            </a:r>
          </a:p>
        </p:txBody>
      </p:sp>
      <p:sp>
        <p:nvSpPr>
          <p:cNvPr id="126" name="Google Shape;126;p3"/>
          <p:cNvSpPr/>
          <p:nvPr/>
        </p:nvSpPr>
        <p:spPr>
          <a:xfrm>
            <a:off x="222600" y="189619"/>
            <a:ext cx="8921400" cy="1595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Вируси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троянски кон</a:t>
            </a:r>
            <a:r>
              <a:rPr lang="en-US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червеи</a:t>
            </a:r>
            <a:r>
              <a:rPr lang="en-US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шпионски софтуер</a:t>
            </a:r>
            <a:r>
              <a:rPr lang="en-US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bg-BG" sz="2000" b="1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Значение</a:t>
            </a:r>
            <a:r>
              <a:rPr lang="en-US" sz="2000" b="1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>
              <a:buSzPts val="810"/>
              <a:buFont typeface="Noto Sans Symbols"/>
              <a:buChar char="●"/>
            </a:pP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Това са фалшиви уеб сайтове, които имитират страниците за достъп до банкови портали или системи за разплащане (като </a:t>
            </a:r>
            <a:r>
              <a:rPr lang="en-US" sz="1800" dirty="0" smtClean="0"/>
              <a:t>PayPal</a:t>
            </a:r>
            <a:r>
              <a:rPr lang="bg-BG" sz="1800" dirty="0" smtClean="0"/>
              <a:t>). Те подмамват потребителите да „влязат в системата“, като по този начин издават информацията си и измамниците могат да я използват.</a:t>
            </a:r>
          </a:p>
          <a:p>
            <a:pPr marL="216000" marR="0" lvl="0" indent="-16456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ts val="1800"/>
            </a:pPr>
            <a:r>
              <a:rPr lang="bg-BG" sz="1800" b="1" dirty="0"/>
              <a:t>Как да се предпазите:</a:t>
            </a:r>
            <a:endParaRPr lang="bg-BG"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Web of Trust 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би трябвало да свърши работа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bg-BG" sz="1800" dirty="0" smtClean="0"/>
              <a:t>но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16456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Е изключително важно внимателно да следите на кои домейни са линковете, които посещавате, и дали това са домейните, които търсите! 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4"/>
          <p:cNvSpPr/>
          <p:nvPr/>
        </p:nvSpPr>
        <p:spPr>
          <a:xfrm>
            <a:off x="864720" y="357807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Фишинг сайтове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"/>
          <p:cNvSpPr/>
          <p:nvPr/>
        </p:nvSpPr>
        <p:spPr>
          <a:xfrm>
            <a:off x="251640" y="1700639"/>
            <a:ext cx="8772480" cy="4991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oto Sans Symbols"/>
              <a:buChar char="●"/>
            </a:pPr>
            <a:r>
              <a:rPr lang="bg-BG" sz="2000" b="1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Значение</a:t>
            </a:r>
            <a:r>
              <a:rPr lang="en-US" sz="2000" b="1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158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Noto Sans Symbols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Информация от </a:t>
            </a:r>
            <a:r>
              <a:rPr lang="bg-BG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лоши източници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която </a:t>
            </a:r>
            <a:r>
              <a:rPr lang="bg-BG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вече не е валидна</a:t>
            </a: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може да доведе до лоши последствия, дори и да е била предоставена с добри намерения. Представете си, че прочитате разписанието на международен автобус от статия в блог, публикувана преди две години.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ts val="1800"/>
            </a:pPr>
            <a:r>
              <a:rPr lang="en-US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bg-BG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Експертни</a:t>
            </a:r>
            <a:r>
              <a:rPr lang="en-US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” </a:t>
            </a:r>
            <a:r>
              <a:rPr lang="bg-BG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съвети</a:t>
            </a:r>
            <a:r>
              <a:rPr lang="en-US" sz="18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1800" dirty="0" smtClean="0"/>
              <a:t>от </a:t>
            </a:r>
            <a:r>
              <a:rPr lang="bg-BG" sz="1800" dirty="0"/>
              <a:t>случайни потребители в социалните мрежи </a:t>
            </a:r>
            <a:r>
              <a:rPr lang="bg-BG" sz="1800" dirty="0" smtClean="0"/>
              <a:t>е друг подобен случай – тъй наречените „Интернет Тролове“ обичат да се шегуват с хората онлайн. </a:t>
            </a:r>
          </a:p>
          <a:p>
            <a:pPr lvl="0">
              <a:buSzPts val="1800"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ts val="1800"/>
            </a:pPr>
            <a:r>
              <a:rPr lang="bg-BG" sz="1800" b="1" dirty="0"/>
              <a:t>Как да се предпазите:</a:t>
            </a:r>
            <a:endParaRPr lang="bg-BG"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Тук единственият добър ход е критично мислене. Помнете, че не всичко, което е публикувано по Интернет, е вярно. Проверявайте източниците и датите на всичко по Интернет, което има дата на публикуване, преди да му се доверите.</a:t>
            </a:r>
          </a:p>
        </p:txBody>
      </p:sp>
      <p:sp>
        <p:nvSpPr>
          <p:cNvPr id="140" name="Google Shape;140;p5"/>
          <p:cNvSpPr/>
          <p:nvPr/>
        </p:nvSpPr>
        <p:spPr>
          <a:xfrm>
            <a:off x="864720" y="108425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Подвеждаща и/или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dirty="0">
                <a:latin typeface="Calibri"/>
                <a:ea typeface="Calibri"/>
                <a:cs typeface="Calibri"/>
                <a:sym typeface="Calibri"/>
              </a:rPr>
              <a:t>о</a:t>
            </a: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старяла информация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6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6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6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Кражба на самоличност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6"/>
          <p:cNvSpPr txBox="1"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Значение</a:t>
            </a:r>
            <a:r>
              <a:rPr lang="en-US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bg-BG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Потребителите на Интернет често споделят прекалено много лична информация в социалните мрежи, което позволява на други хора да създават фалшиви акаунти с техните снимки и лична информация в други мрежи. В последствие, някой може да се свърже с вашите близки и приятели, използвайки фалшивия акаунт, и да получи чувствителна информация за вас, което би довело до всякакви неприятности.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63470acb2d_0_71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g63470acb2d_0_71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g63470acb2d_0_71"/>
          <p:cNvSpPr txBox="1"/>
          <p:nvPr/>
        </p:nvSpPr>
        <p:spPr>
          <a:xfrm>
            <a:off x="457200" y="1604520"/>
            <a:ext cx="8229300" cy="4297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ts val="1800"/>
            </a:pPr>
            <a:r>
              <a:rPr lang="bg-BG" sz="2400" b="1" dirty="0"/>
              <a:t>Как да се предпазите:</a:t>
            </a:r>
            <a:endParaRPr lang="bg-BG"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Noto Sans Symbols"/>
              <a:buChar char="●"/>
            </a:pPr>
            <a:r>
              <a:rPr lang="bg-BG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Няма технологичен начин да се предпазите от този риск, но като цяло е добре да внимавате с това, каква информация споделяте и </a:t>
            </a:r>
            <a:r>
              <a:rPr lang="bg-BG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 кого е видима.</a:t>
            </a:r>
            <a:endParaRPr lang="bg-BG" sz="2400" dirty="0" smtClea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lvl="0" indent="-14742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Noto Sans Symbols"/>
              <a:buNone/>
            </a:pP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Noto Sans Symbols"/>
              <a:buChar char="●"/>
            </a:pPr>
            <a:r>
              <a:rPr lang="bg-BG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Прегледайте контактите си в социалната мрежа, която използвате, и проверете колко от лицата всъщност не разпознавате. Това са потребители, които вие не познавате, но въпреки това имат достъп до вашите снимки, видеа и постове.</a:t>
            </a:r>
          </a:p>
        </p:txBody>
      </p:sp>
      <p:sp>
        <p:nvSpPr>
          <p:cNvPr id="6" name="Google Shape;148;p6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Кражба на самоличност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7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7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7"/>
          <p:cNvSpPr txBox="1"/>
          <p:nvPr/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bg-BG" sz="4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Онлайн тормоз</a:t>
            </a:r>
            <a:endParaRPr sz="4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7"/>
          <p:cNvSpPr txBox="1"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Значение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Агресивното онлайн поведение е често срещано в социалните мрежи и не се ограничава до тормоз над младежи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Всеки може да стане жертва на постове по техен адрес, които съдържат неверна информация, заплахи, обиди или упражняват някакъв друг вид психологически натиск. 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63470acb2d_0_63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g63470acb2d_0_63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g63470acb2d_0_63"/>
          <p:cNvSpPr txBox="1"/>
          <p:nvPr/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ts val="1800"/>
            </a:pPr>
            <a:r>
              <a:rPr lang="bg-BG" sz="2400" b="1" dirty="0"/>
              <a:t>Как да се предпазите:</a:t>
            </a:r>
            <a:endParaRPr lang="bg-BG"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Noto Sans Symbols"/>
              <a:buChar char="●"/>
            </a:pPr>
            <a:r>
              <a:rPr lang="bg-BG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Най-малкото, което можете да направите в подобни ситуации, е да избягвате, да докладвате за и да блокирате хората, които упражняват тормоз. </a:t>
            </a: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lvl="0" indent="-14742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Noto Sans Symbols"/>
              <a:buNone/>
            </a:pP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Noto Sans Symbols"/>
              <a:buChar char="●"/>
            </a:pPr>
            <a:r>
              <a:rPr lang="bg-BG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Като цяло, </a:t>
            </a:r>
            <a:r>
              <a:rPr lang="bg-BG" sz="24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избягването на конфликти </a:t>
            </a:r>
            <a:r>
              <a:rPr lang="bg-BG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мъдрото избиране на „битките“ и опонентите онлайн може да направи чудеса за предотвратяването на тормоз по Интернет. </a:t>
            </a:r>
            <a:endParaRPr sz="2400" b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" name="Google Shape;166;p7"/>
          <p:cNvSpPr txBox="1"/>
          <p:nvPr/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bg-BG" sz="4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Онлайн тормоз</a:t>
            </a:r>
            <a:endParaRPr sz="4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1871</TotalTime>
  <Words>732</Words>
  <Application>Microsoft Office PowerPoint</Application>
  <PresentationFormat>On-screen Show (4:3)</PresentationFormat>
  <Paragraphs>77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Noto Sans Symbols</vt:lpstr>
      <vt:lpstr>Times New Roman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RSeneca</dc:creator>
  <cp:lastModifiedBy>Windows User</cp:lastModifiedBy>
  <cp:revision>13</cp:revision>
  <dcterms:created xsi:type="dcterms:W3CDTF">2019-01-04T16:28:11Z</dcterms:created>
  <dcterms:modified xsi:type="dcterms:W3CDTF">2019-12-18T17:29:46Z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